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3" d="100"/>
          <a:sy n="83" d="100"/>
        </p:scale>
        <p:origin x="2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1CA839-EE6B-4FB7-85DE-C3BF7A51505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ED3873E-F4CC-4472-B017-4640707B0454}">
      <dgm:prSet/>
      <dgm:spPr/>
      <dgm:t>
        <a:bodyPr/>
        <a:lstStyle/>
        <a:p>
          <a:r>
            <a:rPr lang="en-US" b="1" dirty="0"/>
            <a:t>Maximizing Grants and Funding Opportunities</a:t>
          </a:r>
          <a:endParaRPr lang="en-US" dirty="0"/>
        </a:p>
      </dgm:t>
    </dgm:pt>
    <dgm:pt modelId="{B6923271-3556-4555-85C8-75DD12B9558F}" type="parTrans" cxnId="{E4517E71-9783-4CEC-A91F-34EC4BDAD10D}">
      <dgm:prSet/>
      <dgm:spPr/>
      <dgm:t>
        <a:bodyPr/>
        <a:lstStyle/>
        <a:p>
          <a:endParaRPr lang="en-US"/>
        </a:p>
      </dgm:t>
    </dgm:pt>
    <dgm:pt modelId="{DD500B00-0014-46E5-9CAA-B4C1B3943423}" type="sibTrans" cxnId="{E4517E71-9783-4CEC-A91F-34EC4BDAD10D}">
      <dgm:prSet/>
      <dgm:spPr/>
      <dgm:t>
        <a:bodyPr/>
        <a:lstStyle/>
        <a:p>
          <a:endParaRPr lang="en-US"/>
        </a:p>
      </dgm:t>
    </dgm:pt>
    <dgm:pt modelId="{C3C6983C-01E8-43C3-ACAF-9B63F96CAF52}">
      <dgm:prSet/>
      <dgm:spPr/>
      <dgm:t>
        <a:bodyPr/>
        <a:lstStyle/>
        <a:p>
          <a:r>
            <a:rPr lang="en-US" b="1" dirty="0"/>
            <a:t>Implementation process:</a:t>
          </a:r>
          <a:endParaRPr lang="en-US" dirty="0"/>
        </a:p>
      </dgm:t>
    </dgm:pt>
    <dgm:pt modelId="{E1168C22-F7D3-4E09-9EC4-AD53718AA926}" type="parTrans" cxnId="{7D2FEFF3-2156-40A8-9818-D6985394BCB8}">
      <dgm:prSet/>
      <dgm:spPr/>
      <dgm:t>
        <a:bodyPr/>
        <a:lstStyle/>
        <a:p>
          <a:endParaRPr lang="en-US"/>
        </a:p>
      </dgm:t>
    </dgm:pt>
    <dgm:pt modelId="{6D7A5BD7-42E8-4584-98DA-8FE1C5B28675}" type="sibTrans" cxnId="{7D2FEFF3-2156-40A8-9818-D6985394BCB8}">
      <dgm:prSet/>
      <dgm:spPr/>
      <dgm:t>
        <a:bodyPr/>
        <a:lstStyle/>
        <a:p>
          <a:endParaRPr lang="en-US"/>
        </a:p>
      </dgm:t>
    </dgm:pt>
    <dgm:pt modelId="{E86D6964-29A3-4055-818D-900B296219B8}">
      <dgm:prSet/>
      <dgm:spPr/>
      <dgm:t>
        <a:bodyPr/>
        <a:lstStyle/>
        <a:p>
          <a:r>
            <a:rPr lang="en-US" b="1" dirty="0"/>
            <a:t>Create a realistic annual budget</a:t>
          </a:r>
          <a:endParaRPr lang="en-US" dirty="0"/>
        </a:p>
      </dgm:t>
    </dgm:pt>
    <dgm:pt modelId="{DA3B669E-C0C4-4868-87CB-ADB06862DD56}" type="parTrans" cxnId="{9BB522A0-90CD-4F68-AC04-F188C481F8F3}">
      <dgm:prSet/>
      <dgm:spPr/>
      <dgm:t>
        <a:bodyPr/>
        <a:lstStyle/>
        <a:p>
          <a:endParaRPr lang="en-US"/>
        </a:p>
      </dgm:t>
    </dgm:pt>
    <dgm:pt modelId="{DC231A25-091B-476B-82D6-EACFBC527AD0}" type="sibTrans" cxnId="{9BB522A0-90CD-4F68-AC04-F188C481F8F3}">
      <dgm:prSet/>
      <dgm:spPr/>
      <dgm:t>
        <a:bodyPr/>
        <a:lstStyle/>
        <a:p>
          <a:endParaRPr lang="en-US"/>
        </a:p>
      </dgm:t>
    </dgm:pt>
    <dgm:pt modelId="{2B536ECF-F748-4C85-ABD3-3DD22741FD2C}">
      <dgm:prSet/>
      <dgm:spPr/>
      <dgm:t>
        <a:bodyPr/>
        <a:lstStyle/>
        <a:p>
          <a:r>
            <a:rPr lang="en-US" b="1" dirty="0"/>
            <a:t>Design a diverse revenue strategy (Grants, donations, fundraisers)</a:t>
          </a:r>
          <a:endParaRPr lang="en-US" dirty="0"/>
        </a:p>
      </dgm:t>
    </dgm:pt>
    <dgm:pt modelId="{D87F5438-551F-4937-BE00-C6EB279D01B6}" type="parTrans" cxnId="{20C32561-B26B-4C24-A89A-FEFE08DEE88E}">
      <dgm:prSet/>
      <dgm:spPr/>
      <dgm:t>
        <a:bodyPr/>
        <a:lstStyle/>
        <a:p>
          <a:endParaRPr lang="en-US"/>
        </a:p>
      </dgm:t>
    </dgm:pt>
    <dgm:pt modelId="{A525599C-45DC-4C61-962E-9682D54C55AC}" type="sibTrans" cxnId="{20C32561-B26B-4C24-A89A-FEFE08DEE88E}">
      <dgm:prSet/>
      <dgm:spPr/>
      <dgm:t>
        <a:bodyPr/>
        <a:lstStyle/>
        <a:p>
          <a:endParaRPr lang="en-US"/>
        </a:p>
      </dgm:t>
    </dgm:pt>
    <dgm:pt modelId="{FC529635-731D-42C5-BFCB-2FCCEB3D69CA}">
      <dgm:prSet/>
      <dgm:spPr/>
      <dgm:t>
        <a:bodyPr/>
        <a:lstStyle/>
        <a:p>
          <a:r>
            <a:rPr lang="en-US" b="1" dirty="0"/>
            <a:t>Identify the areas that reflect the core competency of the organization</a:t>
          </a:r>
          <a:endParaRPr lang="en-US" dirty="0"/>
        </a:p>
      </dgm:t>
    </dgm:pt>
    <dgm:pt modelId="{D0A7E38A-FAD6-4F12-BFEC-8676D942B47E}" type="parTrans" cxnId="{609416FE-58BD-4F61-B363-97849507F9C0}">
      <dgm:prSet/>
      <dgm:spPr/>
      <dgm:t>
        <a:bodyPr/>
        <a:lstStyle/>
        <a:p>
          <a:endParaRPr lang="en-US"/>
        </a:p>
      </dgm:t>
    </dgm:pt>
    <dgm:pt modelId="{1B6DEA17-F4F8-4F6E-B37A-912ADBA57A9C}" type="sibTrans" cxnId="{609416FE-58BD-4F61-B363-97849507F9C0}">
      <dgm:prSet/>
      <dgm:spPr/>
      <dgm:t>
        <a:bodyPr/>
        <a:lstStyle/>
        <a:p>
          <a:endParaRPr lang="en-US"/>
        </a:p>
      </dgm:t>
    </dgm:pt>
    <dgm:pt modelId="{F188352E-CFBF-45ED-9EBD-4FD558D1989F}" type="pres">
      <dgm:prSet presAssocID="{221CA839-EE6B-4FB7-85DE-C3BF7A51505D}" presName="linear" presStyleCnt="0">
        <dgm:presLayoutVars>
          <dgm:animLvl val="lvl"/>
          <dgm:resizeHandles val="exact"/>
        </dgm:presLayoutVars>
      </dgm:prSet>
      <dgm:spPr/>
    </dgm:pt>
    <dgm:pt modelId="{97B5E095-1D2B-4FFD-AE34-06B4204E1FA7}" type="pres">
      <dgm:prSet presAssocID="{4ED3873E-F4CC-4472-B017-4640707B045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F51F4E8-3DDC-4C57-B866-0AB92D432966}" type="pres">
      <dgm:prSet presAssocID="{DD500B00-0014-46E5-9CAA-B4C1B3943423}" presName="spacer" presStyleCnt="0"/>
      <dgm:spPr/>
    </dgm:pt>
    <dgm:pt modelId="{978B8E43-4372-4D28-A429-97BA54B588D3}" type="pres">
      <dgm:prSet presAssocID="{C3C6983C-01E8-43C3-ACAF-9B63F96CAF52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2C7AB9E3-2A3A-4079-9117-D2DDF437F759}" type="pres">
      <dgm:prSet presAssocID="{C3C6983C-01E8-43C3-ACAF-9B63F96CAF52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20C32561-B26B-4C24-A89A-FEFE08DEE88E}" srcId="{C3C6983C-01E8-43C3-ACAF-9B63F96CAF52}" destId="{2B536ECF-F748-4C85-ABD3-3DD22741FD2C}" srcOrd="1" destOrd="0" parTransId="{D87F5438-551F-4937-BE00-C6EB279D01B6}" sibTransId="{A525599C-45DC-4C61-962E-9682D54C55AC}"/>
    <dgm:cxn modelId="{E4517E71-9783-4CEC-A91F-34EC4BDAD10D}" srcId="{221CA839-EE6B-4FB7-85DE-C3BF7A51505D}" destId="{4ED3873E-F4CC-4472-B017-4640707B0454}" srcOrd="0" destOrd="0" parTransId="{B6923271-3556-4555-85C8-75DD12B9558F}" sibTransId="{DD500B00-0014-46E5-9CAA-B4C1B3943423}"/>
    <dgm:cxn modelId="{E3A5D284-77D7-46C9-BB75-E443F5EAC92D}" type="presOf" srcId="{2B536ECF-F748-4C85-ABD3-3DD22741FD2C}" destId="{2C7AB9E3-2A3A-4079-9117-D2DDF437F759}" srcOrd="0" destOrd="1" presId="urn:microsoft.com/office/officeart/2005/8/layout/vList2"/>
    <dgm:cxn modelId="{9BB522A0-90CD-4F68-AC04-F188C481F8F3}" srcId="{C3C6983C-01E8-43C3-ACAF-9B63F96CAF52}" destId="{E86D6964-29A3-4055-818D-900B296219B8}" srcOrd="0" destOrd="0" parTransId="{DA3B669E-C0C4-4868-87CB-ADB06862DD56}" sibTransId="{DC231A25-091B-476B-82D6-EACFBC527AD0}"/>
    <dgm:cxn modelId="{5A2B25A9-EB79-4D73-8FE9-58FBC3CA8DEF}" type="presOf" srcId="{4ED3873E-F4CC-4472-B017-4640707B0454}" destId="{97B5E095-1D2B-4FFD-AE34-06B4204E1FA7}" srcOrd="0" destOrd="0" presId="urn:microsoft.com/office/officeart/2005/8/layout/vList2"/>
    <dgm:cxn modelId="{80FCCEB2-D321-4E80-A9BF-4BC4C26901A0}" type="presOf" srcId="{221CA839-EE6B-4FB7-85DE-C3BF7A51505D}" destId="{F188352E-CFBF-45ED-9EBD-4FD558D1989F}" srcOrd="0" destOrd="0" presId="urn:microsoft.com/office/officeart/2005/8/layout/vList2"/>
    <dgm:cxn modelId="{0D4245B9-8092-4BAC-8D8D-3F5FF13F5161}" type="presOf" srcId="{FC529635-731D-42C5-BFCB-2FCCEB3D69CA}" destId="{2C7AB9E3-2A3A-4079-9117-D2DDF437F759}" srcOrd="0" destOrd="2" presId="urn:microsoft.com/office/officeart/2005/8/layout/vList2"/>
    <dgm:cxn modelId="{319FF3C3-E523-431D-8EB4-C724DA17DBD8}" type="presOf" srcId="{E86D6964-29A3-4055-818D-900B296219B8}" destId="{2C7AB9E3-2A3A-4079-9117-D2DDF437F759}" srcOrd="0" destOrd="0" presId="urn:microsoft.com/office/officeart/2005/8/layout/vList2"/>
    <dgm:cxn modelId="{8C6C9AD7-B1A9-4CD1-BB29-2829799AE931}" type="presOf" srcId="{C3C6983C-01E8-43C3-ACAF-9B63F96CAF52}" destId="{978B8E43-4372-4D28-A429-97BA54B588D3}" srcOrd="0" destOrd="0" presId="urn:microsoft.com/office/officeart/2005/8/layout/vList2"/>
    <dgm:cxn modelId="{7D2FEFF3-2156-40A8-9818-D6985394BCB8}" srcId="{221CA839-EE6B-4FB7-85DE-C3BF7A51505D}" destId="{C3C6983C-01E8-43C3-ACAF-9B63F96CAF52}" srcOrd="1" destOrd="0" parTransId="{E1168C22-F7D3-4E09-9EC4-AD53718AA926}" sibTransId="{6D7A5BD7-42E8-4584-98DA-8FE1C5B28675}"/>
    <dgm:cxn modelId="{609416FE-58BD-4F61-B363-97849507F9C0}" srcId="{C3C6983C-01E8-43C3-ACAF-9B63F96CAF52}" destId="{FC529635-731D-42C5-BFCB-2FCCEB3D69CA}" srcOrd="2" destOrd="0" parTransId="{D0A7E38A-FAD6-4F12-BFEC-8676D942B47E}" sibTransId="{1B6DEA17-F4F8-4F6E-B37A-912ADBA57A9C}"/>
    <dgm:cxn modelId="{043B5396-063A-4F05-84F0-2651F28814C7}" type="presParOf" srcId="{F188352E-CFBF-45ED-9EBD-4FD558D1989F}" destId="{97B5E095-1D2B-4FFD-AE34-06B4204E1FA7}" srcOrd="0" destOrd="0" presId="urn:microsoft.com/office/officeart/2005/8/layout/vList2"/>
    <dgm:cxn modelId="{E8BDC0D3-B4C5-4E64-92D3-0844278A3A07}" type="presParOf" srcId="{F188352E-CFBF-45ED-9EBD-4FD558D1989F}" destId="{3F51F4E8-3DDC-4C57-B866-0AB92D432966}" srcOrd="1" destOrd="0" presId="urn:microsoft.com/office/officeart/2005/8/layout/vList2"/>
    <dgm:cxn modelId="{311484FF-8C34-47A0-AF0A-4C35DDBE6891}" type="presParOf" srcId="{F188352E-CFBF-45ED-9EBD-4FD558D1989F}" destId="{978B8E43-4372-4D28-A429-97BA54B588D3}" srcOrd="2" destOrd="0" presId="urn:microsoft.com/office/officeart/2005/8/layout/vList2"/>
    <dgm:cxn modelId="{C9AA2279-A44B-4D0B-BA64-3335053D662C}" type="presParOf" srcId="{F188352E-CFBF-45ED-9EBD-4FD558D1989F}" destId="{2C7AB9E3-2A3A-4079-9117-D2DDF437F75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29C1E1-CD67-4A11-B4AB-BAFF34F4303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D50D90F-5E8B-42F3-9B34-7E8FA3EFF42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Search for grants that is in alignment with your organization’s profile</a:t>
          </a:r>
        </a:p>
      </dgm:t>
    </dgm:pt>
    <dgm:pt modelId="{E87D23E6-63B3-4814-BD12-AF6F9EBD291B}" type="parTrans" cxnId="{FD575813-A79F-4B86-8FA3-58677BAED936}">
      <dgm:prSet/>
      <dgm:spPr/>
      <dgm:t>
        <a:bodyPr/>
        <a:lstStyle/>
        <a:p>
          <a:endParaRPr lang="en-US"/>
        </a:p>
      </dgm:t>
    </dgm:pt>
    <dgm:pt modelId="{7B997721-1D0F-4378-A442-93520F18025D}" type="sibTrans" cxnId="{FD575813-A79F-4B86-8FA3-58677BAED936}">
      <dgm:prSet/>
      <dgm:spPr/>
      <dgm:t>
        <a:bodyPr/>
        <a:lstStyle/>
        <a:p>
          <a:endParaRPr lang="en-US"/>
        </a:p>
      </dgm:t>
    </dgm:pt>
    <dgm:pt modelId="{908ECF6D-1C60-427D-B10A-5F5C2897A6A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Write the grants for your organization</a:t>
          </a:r>
        </a:p>
      </dgm:t>
    </dgm:pt>
    <dgm:pt modelId="{F044B4E7-278F-48D6-99D9-AE280F8AA700}" type="parTrans" cxnId="{76D03751-3DCE-4FA8-98ED-28E60A5E931B}">
      <dgm:prSet/>
      <dgm:spPr/>
      <dgm:t>
        <a:bodyPr/>
        <a:lstStyle/>
        <a:p>
          <a:endParaRPr lang="en-US"/>
        </a:p>
      </dgm:t>
    </dgm:pt>
    <dgm:pt modelId="{BB8FD2E7-37E9-4C2A-AF4C-E013756A7533}" type="sibTrans" cxnId="{76D03751-3DCE-4FA8-98ED-28E60A5E931B}">
      <dgm:prSet/>
      <dgm:spPr/>
      <dgm:t>
        <a:bodyPr/>
        <a:lstStyle/>
        <a:p>
          <a:endParaRPr lang="en-US"/>
        </a:p>
      </dgm:t>
    </dgm:pt>
    <dgm:pt modelId="{95112E58-E9BC-48C3-BEBA-79120F381D1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Strategize with your organization to achieve your revenue goals</a:t>
          </a:r>
        </a:p>
      </dgm:t>
    </dgm:pt>
    <dgm:pt modelId="{F40F1420-61F0-45F6-8D89-C243E5D019A5}" type="parTrans" cxnId="{C783423E-1379-4073-9E1A-B2554840890E}">
      <dgm:prSet/>
      <dgm:spPr/>
      <dgm:t>
        <a:bodyPr/>
        <a:lstStyle/>
        <a:p>
          <a:endParaRPr lang="en-US"/>
        </a:p>
      </dgm:t>
    </dgm:pt>
    <dgm:pt modelId="{A43D98C7-4787-4B62-B2AC-082D0912655E}" type="sibTrans" cxnId="{C783423E-1379-4073-9E1A-B2554840890E}">
      <dgm:prSet/>
      <dgm:spPr/>
      <dgm:t>
        <a:bodyPr/>
        <a:lstStyle/>
        <a:p>
          <a:endParaRPr lang="en-US"/>
        </a:p>
      </dgm:t>
    </dgm:pt>
    <dgm:pt modelId="{75BA632F-258D-4D08-8F4D-2648FBCF82F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Provide flexible professional fees to ensure affordability and profitability</a:t>
          </a:r>
        </a:p>
      </dgm:t>
    </dgm:pt>
    <dgm:pt modelId="{983B4724-15B4-4897-B98C-1346FF41E39B}" type="parTrans" cxnId="{926A8C60-1AB9-4219-B893-0B418445B82F}">
      <dgm:prSet/>
      <dgm:spPr/>
      <dgm:t>
        <a:bodyPr/>
        <a:lstStyle/>
        <a:p>
          <a:endParaRPr lang="en-US"/>
        </a:p>
      </dgm:t>
    </dgm:pt>
    <dgm:pt modelId="{3701B51F-EAFC-4107-BC08-EFF81A173C36}" type="sibTrans" cxnId="{926A8C60-1AB9-4219-B893-0B418445B82F}">
      <dgm:prSet/>
      <dgm:spPr/>
      <dgm:t>
        <a:bodyPr/>
        <a:lstStyle/>
        <a:p>
          <a:endParaRPr lang="en-US"/>
        </a:p>
      </dgm:t>
    </dgm:pt>
    <dgm:pt modelId="{B66EB093-6A3A-4225-BB3C-84C8F9CB9271}" type="pres">
      <dgm:prSet presAssocID="{4329C1E1-CD67-4A11-B4AB-BAFF34F4303F}" presName="root" presStyleCnt="0">
        <dgm:presLayoutVars>
          <dgm:dir/>
          <dgm:resizeHandles val="exact"/>
        </dgm:presLayoutVars>
      </dgm:prSet>
      <dgm:spPr/>
    </dgm:pt>
    <dgm:pt modelId="{946B35D6-9213-4A83-BADD-9DBADB7D54A6}" type="pres">
      <dgm:prSet presAssocID="{1D50D90F-5E8B-42F3-9B34-7E8FA3EFF427}" presName="compNode" presStyleCnt="0"/>
      <dgm:spPr/>
    </dgm:pt>
    <dgm:pt modelId="{7D8F53EE-E576-4BDF-AEE8-7F308F2EC6A1}" type="pres">
      <dgm:prSet presAssocID="{1D50D90F-5E8B-42F3-9B34-7E8FA3EFF427}" presName="bgRect" presStyleLbl="bgShp" presStyleIdx="0" presStyleCnt="4"/>
      <dgm:spPr/>
    </dgm:pt>
    <dgm:pt modelId="{3C89262A-E669-4D4D-BD98-66EF031B5AAF}" type="pres">
      <dgm:prSet presAssocID="{1D50D90F-5E8B-42F3-9B34-7E8FA3EFF42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966103B0-4D67-469E-AFD5-EA502C6E3FBA}" type="pres">
      <dgm:prSet presAssocID="{1D50D90F-5E8B-42F3-9B34-7E8FA3EFF427}" presName="spaceRect" presStyleCnt="0"/>
      <dgm:spPr/>
    </dgm:pt>
    <dgm:pt modelId="{C4FD1A93-5C82-4EC5-B4EF-7482F31C8E6F}" type="pres">
      <dgm:prSet presAssocID="{1D50D90F-5E8B-42F3-9B34-7E8FA3EFF427}" presName="parTx" presStyleLbl="revTx" presStyleIdx="0" presStyleCnt="4">
        <dgm:presLayoutVars>
          <dgm:chMax val="0"/>
          <dgm:chPref val="0"/>
        </dgm:presLayoutVars>
      </dgm:prSet>
      <dgm:spPr/>
    </dgm:pt>
    <dgm:pt modelId="{01EA1826-CD34-4D91-BBC5-6B845BEE1C2B}" type="pres">
      <dgm:prSet presAssocID="{7B997721-1D0F-4378-A442-93520F18025D}" presName="sibTrans" presStyleCnt="0"/>
      <dgm:spPr/>
    </dgm:pt>
    <dgm:pt modelId="{1B5F6CA0-DB9C-4712-BC05-7B927735FC5F}" type="pres">
      <dgm:prSet presAssocID="{908ECF6D-1C60-427D-B10A-5F5C2897A6AF}" presName="compNode" presStyleCnt="0"/>
      <dgm:spPr/>
    </dgm:pt>
    <dgm:pt modelId="{DEA6BB22-3BAB-43B1-8401-23B18BB05EDD}" type="pres">
      <dgm:prSet presAssocID="{908ECF6D-1C60-427D-B10A-5F5C2897A6AF}" presName="bgRect" presStyleLbl="bgShp" presStyleIdx="1" presStyleCnt="4"/>
      <dgm:spPr/>
    </dgm:pt>
    <dgm:pt modelId="{A07778B4-1713-4D89-B9DB-4450E98A8F57}" type="pres">
      <dgm:prSet presAssocID="{908ECF6D-1C60-427D-B10A-5F5C2897A6AF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BCAF6F84-3FC8-4ED4-88CF-9EC016687A0C}" type="pres">
      <dgm:prSet presAssocID="{908ECF6D-1C60-427D-B10A-5F5C2897A6AF}" presName="spaceRect" presStyleCnt="0"/>
      <dgm:spPr/>
    </dgm:pt>
    <dgm:pt modelId="{0CA4602F-21AD-4F33-A34C-8D62800DF667}" type="pres">
      <dgm:prSet presAssocID="{908ECF6D-1C60-427D-B10A-5F5C2897A6AF}" presName="parTx" presStyleLbl="revTx" presStyleIdx="1" presStyleCnt="4">
        <dgm:presLayoutVars>
          <dgm:chMax val="0"/>
          <dgm:chPref val="0"/>
        </dgm:presLayoutVars>
      </dgm:prSet>
      <dgm:spPr/>
    </dgm:pt>
    <dgm:pt modelId="{7508054C-D5CC-4B43-948E-83A50B6FF2C1}" type="pres">
      <dgm:prSet presAssocID="{BB8FD2E7-37E9-4C2A-AF4C-E013756A7533}" presName="sibTrans" presStyleCnt="0"/>
      <dgm:spPr/>
    </dgm:pt>
    <dgm:pt modelId="{D1B80FFA-C2E6-4BC8-9F49-CB1542534046}" type="pres">
      <dgm:prSet presAssocID="{95112E58-E9BC-48C3-BEBA-79120F381D16}" presName="compNode" presStyleCnt="0"/>
      <dgm:spPr/>
    </dgm:pt>
    <dgm:pt modelId="{85D17E55-CEEA-419E-9A34-4A8AD7886BD1}" type="pres">
      <dgm:prSet presAssocID="{95112E58-E9BC-48C3-BEBA-79120F381D16}" presName="bgRect" presStyleLbl="bgShp" presStyleIdx="2" presStyleCnt="4"/>
      <dgm:spPr/>
    </dgm:pt>
    <dgm:pt modelId="{16E970DD-903D-4188-924F-6631D11128D9}" type="pres">
      <dgm:prSet presAssocID="{95112E58-E9BC-48C3-BEBA-79120F381D1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71224180-F74E-432D-BF41-63D021E8D098}" type="pres">
      <dgm:prSet presAssocID="{95112E58-E9BC-48C3-BEBA-79120F381D16}" presName="spaceRect" presStyleCnt="0"/>
      <dgm:spPr/>
    </dgm:pt>
    <dgm:pt modelId="{32CE44EE-F4A2-4893-8368-0E5C7A268ADA}" type="pres">
      <dgm:prSet presAssocID="{95112E58-E9BC-48C3-BEBA-79120F381D16}" presName="parTx" presStyleLbl="revTx" presStyleIdx="2" presStyleCnt="4">
        <dgm:presLayoutVars>
          <dgm:chMax val="0"/>
          <dgm:chPref val="0"/>
        </dgm:presLayoutVars>
      </dgm:prSet>
      <dgm:spPr/>
    </dgm:pt>
    <dgm:pt modelId="{0D11C15A-3CCA-489C-967A-3B7FF5DA8704}" type="pres">
      <dgm:prSet presAssocID="{A43D98C7-4787-4B62-B2AC-082D0912655E}" presName="sibTrans" presStyleCnt="0"/>
      <dgm:spPr/>
    </dgm:pt>
    <dgm:pt modelId="{EC0F6A83-FAD8-409F-88ED-3A11C83B8B39}" type="pres">
      <dgm:prSet presAssocID="{75BA632F-258D-4D08-8F4D-2648FBCF82FD}" presName="compNode" presStyleCnt="0"/>
      <dgm:spPr/>
    </dgm:pt>
    <dgm:pt modelId="{40CCF3C5-1726-49F7-BFFB-CAF56EFE2B5B}" type="pres">
      <dgm:prSet presAssocID="{75BA632F-258D-4D08-8F4D-2648FBCF82FD}" presName="bgRect" presStyleLbl="bgShp" presStyleIdx="3" presStyleCnt="4"/>
      <dgm:spPr/>
    </dgm:pt>
    <dgm:pt modelId="{F1F623E5-3B16-4828-87FB-720B9B131D37}" type="pres">
      <dgm:prSet presAssocID="{75BA632F-258D-4D08-8F4D-2648FBCF82F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755BEBD2-724F-42C3-8E6A-E6C7C4A23BFE}" type="pres">
      <dgm:prSet presAssocID="{75BA632F-258D-4D08-8F4D-2648FBCF82FD}" presName="spaceRect" presStyleCnt="0"/>
      <dgm:spPr/>
    </dgm:pt>
    <dgm:pt modelId="{7654333C-023C-4EA4-BAF2-38E38CEE662B}" type="pres">
      <dgm:prSet presAssocID="{75BA632F-258D-4D08-8F4D-2648FBCF82FD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13FED70D-AE9B-4911-AA2D-A5262C56EB8E}" type="presOf" srcId="{75BA632F-258D-4D08-8F4D-2648FBCF82FD}" destId="{7654333C-023C-4EA4-BAF2-38E38CEE662B}" srcOrd="0" destOrd="0" presId="urn:microsoft.com/office/officeart/2018/2/layout/IconVerticalSolidList"/>
    <dgm:cxn modelId="{FD575813-A79F-4B86-8FA3-58677BAED936}" srcId="{4329C1E1-CD67-4A11-B4AB-BAFF34F4303F}" destId="{1D50D90F-5E8B-42F3-9B34-7E8FA3EFF427}" srcOrd="0" destOrd="0" parTransId="{E87D23E6-63B3-4814-BD12-AF6F9EBD291B}" sibTransId="{7B997721-1D0F-4378-A442-93520F18025D}"/>
    <dgm:cxn modelId="{AEF19919-29A3-4284-8CAC-F8F076C4A0D9}" type="presOf" srcId="{1D50D90F-5E8B-42F3-9B34-7E8FA3EFF427}" destId="{C4FD1A93-5C82-4EC5-B4EF-7482F31C8E6F}" srcOrd="0" destOrd="0" presId="urn:microsoft.com/office/officeart/2018/2/layout/IconVerticalSolidList"/>
    <dgm:cxn modelId="{C783423E-1379-4073-9E1A-B2554840890E}" srcId="{4329C1E1-CD67-4A11-B4AB-BAFF34F4303F}" destId="{95112E58-E9BC-48C3-BEBA-79120F381D16}" srcOrd="2" destOrd="0" parTransId="{F40F1420-61F0-45F6-8D89-C243E5D019A5}" sibTransId="{A43D98C7-4787-4B62-B2AC-082D0912655E}"/>
    <dgm:cxn modelId="{926A8C60-1AB9-4219-B893-0B418445B82F}" srcId="{4329C1E1-CD67-4A11-B4AB-BAFF34F4303F}" destId="{75BA632F-258D-4D08-8F4D-2648FBCF82FD}" srcOrd="3" destOrd="0" parTransId="{983B4724-15B4-4897-B98C-1346FF41E39B}" sibTransId="{3701B51F-EAFC-4107-BC08-EFF81A173C36}"/>
    <dgm:cxn modelId="{76D03751-3DCE-4FA8-98ED-28E60A5E931B}" srcId="{4329C1E1-CD67-4A11-B4AB-BAFF34F4303F}" destId="{908ECF6D-1C60-427D-B10A-5F5C2897A6AF}" srcOrd="1" destOrd="0" parTransId="{F044B4E7-278F-48D6-99D9-AE280F8AA700}" sibTransId="{BB8FD2E7-37E9-4C2A-AF4C-E013756A7533}"/>
    <dgm:cxn modelId="{FCF0A3AD-9BA8-4322-9428-0F7224A41F99}" type="presOf" srcId="{4329C1E1-CD67-4A11-B4AB-BAFF34F4303F}" destId="{B66EB093-6A3A-4225-BB3C-84C8F9CB9271}" srcOrd="0" destOrd="0" presId="urn:microsoft.com/office/officeart/2018/2/layout/IconVerticalSolidList"/>
    <dgm:cxn modelId="{149260D5-9510-4F8D-BE95-ADD524DCD5E3}" type="presOf" srcId="{908ECF6D-1C60-427D-B10A-5F5C2897A6AF}" destId="{0CA4602F-21AD-4F33-A34C-8D62800DF667}" srcOrd="0" destOrd="0" presId="urn:microsoft.com/office/officeart/2018/2/layout/IconVerticalSolidList"/>
    <dgm:cxn modelId="{A69DA0E4-1D3C-46CD-89D7-DA696A60B17B}" type="presOf" srcId="{95112E58-E9BC-48C3-BEBA-79120F381D16}" destId="{32CE44EE-F4A2-4893-8368-0E5C7A268ADA}" srcOrd="0" destOrd="0" presId="urn:microsoft.com/office/officeart/2018/2/layout/IconVerticalSolidList"/>
    <dgm:cxn modelId="{DA7E3AED-6311-4E02-9981-096CDB58A88F}" type="presParOf" srcId="{B66EB093-6A3A-4225-BB3C-84C8F9CB9271}" destId="{946B35D6-9213-4A83-BADD-9DBADB7D54A6}" srcOrd="0" destOrd="0" presId="urn:microsoft.com/office/officeart/2018/2/layout/IconVerticalSolidList"/>
    <dgm:cxn modelId="{F4E9E2B7-7DB2-4320-AE45-720FFCD9E192}" type="presParOf" srcId="{946B35D6-9213-4A83-BADD-9DBADB7D54A6}" destId="{7D8F53EE-E576-4BDF-AEE8-7F308F2EC6A1}" srcOrd="0" destOrd="0" presId="urn:microsoft.com/office/officeart/2018/2/layout/IconVerticalSolidList"/>
    <dgm:cxn modelId="{4035E0E1-B8F8-431E-8C73-95358A024C54}" type="presParOf" srcId="{946B35D6-9213-4A83-BADD-9DBADB7D54A6}" destId="{3C89262A-E669-4D4D-BD98-66EF031B5AAF}" srcOrd="1" destOrd="0" presId="urn:microsoft.com/office/officeart/2018/2/layout/IconVerticalSolidList"/>
    <dgm:cxn modelId="{A128769A-CEF6-410F-B337-7C8BF1BCFB8D}" type="presParOf" srcId="{946B35D6-9213-4A83-BADD-9DBADB7D54A6}" destId="{966103B0-4D67-469E-AFD5-EA502C6E3FBA}" srcOrd="2" destOrd="0" presId="urn:microsoft.com/office/officeart/2018/2/layout/IconVerticalSolidList"/>
    <dgm:cxn modelId="{E3460F1C-4221-4AD2-8F03-8633D8F13004}" type="presParOf" srcId="{946B35D6-9213-4A83-BADD-9DBADB7D54A6}" destId="{C4FD1A93-5C82-4EC5-B4EF-7482F31C8E6F}" srcOrd="3" destOrd="0" presId="urn:microsoft.com/office/officeart/2018/2/layout/IconVerticalSolidList"/>
    <dgm:cxn modelId="{DA2B55F0-2A17-442C-B02A-7FBFF2D3EBB6}" type="presParOf" srcId="{B66EB093-6A3A-4225-BB3C-84C8F9CB9271}" destId="{01EA1826-CD34-4D91-BBC5-6B845BEE1C2B}" srcOrd="1" destOrd="0" presId="urn:microsoft.com/office/officeart/2018/2/layout/IconVerticalSolidList"/>
    <dgm:cxn modelId="{6ECF0356-02DF-4065-A550-7DCA741C7A34}" type="presParOf" srcId="{B66EB093-6A3A-4225-BB3C-84C8F9CB9271}" destId="{1B5F6CA0-DB9C-4712-BC05-7B927735FC5F}" srcOrd="2" destOrd="0" presId="urn:microsoft.com/office/officeart/2018/2/layout/IconVerticalSolidList"/>
    <dgm:cxn modelId="{217BC1F4-DC1E-4D5F-9225-E3F7F7401153}" type="presParOf" srcId="{1B5F6CA0-DB9C-4712-BC05-7B927735FC5F}" destId="{DEA6BB22-3BAB-43B1-8401-23B18BB05EDD}" srcOrd="0" destOrd="0" presId="urn:microsoft.com/office/officeart/2018/2/layout/IconVerticalSolidList"/>
    <dgm:cxn modelId="{84AC4A7E-957A-4106-9115-DA873608F4B6}" type="presParOf" srcId="{1B5F6CA0-DB9C-4712-BC05-7B927735FC5F}" destId="{A07778B4-1713-4D89-B9DB-4450E98A8F57}" srcOrd="1" destOrd="0" presId="urn:microsoft.com/office/officeart/2018/2/layout/IconVerticalSolidList"/>
    <dgm:cxn modelId="{C1EA4FE7-DCEB-460C-8B71-C9820D1AD23A}" type="presParOf" srcId="{1B5F6CA0-DB9C-4712-BC05-7B927735FC5F}" destId="{BCAF6F84-3FC8-4ED4-88CF-9EC016687A0C}" srcOrd="2" destOrd="0" presId="urn:microsoft.com/office/officeart/2018/2/layout/IconVerticalSolidList"/>
    <dgm:cxn modelId="{CE7F994D-19F7-435F-8AF5-B6907173880C}" type="presParOf" srcId="{1B5F6CA0-DB9C-4712-BC05-7B927735FC5F}" destId="{0CA4602F-21AD-4F33-A34C-8D62800DF667}" srcOrd="3" destOrd="0" presId="urn:microsoft.com/office/officeart/2018/2/layout/IconVerticalSolidList"/>
    <dgm:cxn modelId="{EEBC8AA5-69E4-489C-8DF6-882C9B5A2911}" type="presParOf" srcId="{B66EB093-6A3A-4225-BB3C-84C8F9CB9271}" destId="{7508054C-D5CC-4B43-948E-83A50B6FF2C1}" srcOrd="3" destOrd="0" presId="urn:microsoft.com/office/officeart/2018/2/layout/IconVerticalSolidList"/>
    <dgm:cxn modelId="{448AB3FF-D795-4E71-B73E-9CFC9D65C4D0}" type="presParOf" srcId="{B66EB093-6A3A-4225-BB3C-84C8F9CB9271}" destId="{D1B80FFA-C2E6-4BC8-9F49-CB1542534046}" srcOrd="4" destOrd="0" presId="urn:microsoft.com/office/officeart/2018/2/layout/IconVerticalSolidList"/>
    <dgm:cxn modelId="{99933CEA-8B41-4CEF-9473-017641434250}" type="presParOf" srcId="{D1B80FFA-C2E6-4BC8-9F49-CB1542534046}" destId="{85D17E55-CEEA-419E-9A34-4A8AD7886BD1}" srcOrd="0" destOrd="0" presId="urn:microsoft.com/office/officeart/2018/2/layout/IconVerticalSolidList"/>
    <dgm:cxn modelId="{FFEE18BE-B065-4C3F-9E61-1EB9832285EB}" type="presParOf" srcId="{D1B80FFA-C2E6-4BC8-9F49-CB1542534046}" destId="{16E970DD-903D-4188-924F-6631D11128D9}" srcOrd="1" destOrd="0" presId="urn:microsoft.com/office/officeart/2018/2/layout/IconVerticalSolidList"/>
    <dgm:cxn modelId="{96FF3872-514E-4953-936B-438207C90657}" type="presParOf" srcId="{D1B80FFA-C2E6-4BC8-9F49-CB1542534046}" destId="{71224180-F74E-432D-BF41-63D021E8D098}" srcOrd="2" destOrd="0" presId="urn:microsoft.com/office/officeart/2018/2/layout/IconVerticalSolidList"/>
    <dgm:cxn modelId="{4E719B31-1FF4-462B-8E0A-E7A62D355CF2}" type="presParOf" srcId="{D1B80FFA-C2E6-4BC8-9F49-CB1542534046}" destId="{32CE44EE-F4A2-4893-8368-0E5C7A268ADA}" srcOrd="3" destOrd="0" presId="urn:microsoft.com/office/officeart/2018/2/layout/IconVerticalSolidList"/>
    <dgm:cxn modelId="{540AFDDD-FC41-48D7-9115-0611D48E3D0C}" type="presParOf" srcId="{B66EB093-6A3A-4225-BB3C-84C8F9CB9271}" destId="{0D11C15A-3CCA-489C-967A-3B7FF5DA8704}" srcOrd="5" destOrd="0" presId="urn:microsoft.com/office/officeart/2018/2/layout/IconVerticalSolidList"/>
    <dgm:cxn modelId="{7F708022-5D1F-4AE1-947B-19982BA62B57}" type="presParOf" srcId="{B66EB093-6A3A-4225-BB3C-84C8F9CB9271}" destId="{EC0F6A83-FAD8-409F-88ED-3A11C83B8B39}" srcOrd="6" destOrd="0" presId="urn:microsoft.com/office/officeart/2018/2/layout/IconVerticalSolidList"/>
    <dgm:cxn modelId="{D403A537-243D-4C07-96B2-B01C56384E79}" type="presParOf" srcId="{EC0F6A83-FAD8-409F-88ED-3A11C83B8B39}" destId="{40CCF3C5-1726-49F7-BFFB-CAF56EFE2B5B}" srcOrd="0" destOrd="0" presId="urn:microsoft.com/office/officeart/2018/2/layout/IconVerticalSolidList"/>
    <dgm:cxn modelId="{CE521FDC-0F86-4305-9476-9246A398024D}" type="presParOf" srcId="{EC0F6A83-FAD8-409F-88ED-3A11C83B8B39}" destId="{F1F623E5-3B16-4828-87FB-720B9B131D37}" srcOrd="1" destOrd="0" presId="urn:microsoft.com/office/officeart/2018/2/layout/IconVerticalSolidList"/>
    <dgm:cxn modelId="{39852ADB-261C-4B75-B81D-DFB7413C698C}" type="presParOf" srcId="{EC0F6A83-FAD8-409F-88ED-3A11C83B8B39}" destId="{755BEBD2-724F-42C3-8E6A-E6C7C4A23BFE}" srcOrd="2" destOrd="0" presId="urn:microsoft.com/office/officeart/2018/2/layout/IconVerticalSolidList"/>
    <dgm:cxn modelId="{4466776C-5F62-43D7-969B-3E2A952C0572}" type="presParOf" srcId="{EC0F6A83-FAD8-409F-88ED-3A11C83B8B39}" destId="{7654333C-023C-4EA4-BAF2-38E38CEE662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B5E095-1D2B-4FFD-AE34-06B4204E1FA7}">
      <dsp:nvSpPr>
        <dsp:cNvPr id="0" name=""/>
        <dsp:cNvSpPr/>
      </dsp:nvSpPr>
      <dsp:spPr>
        <a:xfrm>
          <a:off x="0" y="55628"/>
          <a:ext cx="8143875" cy="1389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Maximizing Grants and Funding Opportunities</a:t>
          </a:r>
          <a:endParaRPr lang="en-US" sz="3600" kern="1200" dirty="0"/>
        </a:p>
      </dsp:txBody>
      <dsp:txXfrm>
        <a:off x="67852" y="123480"/>
        <a:ext cx="8008171" cy="1254256"/>
      </dsp:txXfrm>
    </dsp:sp>
    <dsp:sp modelId="{978B8E43-4372-4D28-A429-97BA54B588D3}">
      <dsp:nvSpPr>
        <dsp:cNvPr id="0" name=""/>
        <dsp:cNvSpPr/>
      </dsp:nvSpPr>
      <dsp:spPr>
        <a:xfrm>
          <a:off x="0" y="1549269"/>
          <a:ext cx="8143875" cy="1389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Implementation process:</a:t>
          </a:r>
          <a:endParaRPr lang="en-US" sz="3600" kern="1200" dirty="0"/>
        </a:p>
      </dsp:txBody>
      <dsp:txXfrm>
        <a:off x="67852" y="1617121"/>
        <a:ext cx="8008171" cy="1254256"/>
      </dsp:txXfrm>
    </dsp:sp>
    <dsp:sp modelId="{2C7AB9E3-2A3A-4079-9117-D2DDF437F759}">
      <dsp:nvSpPr>
        <dsp:cNvPr id="0" name=""/>
        <dsp:cNvSpPr/>
      </dsp:nvSpPr>
      <dsp:spPr>
        <a:xfrm>
          <a:off x="0" y="2939228"/>
          <a:ext cx="8143875" cy="2161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568" tIns="45720" rIns="256032" bIns="457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b="1" kern="1200" dirty="0"/>
            <a:t>Create a realistic annual budget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b="1" kern="1200" dirty="0"/>
            <a:t>Design a diverse revenue strategy (Grants, donations, fundraisers)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b="1" kern="1200" dirty="0"/>
            <a:t>Identify the areas that reflect the core competency of the organization</a:t>
          </a:r>
          <a:endParaRPr lang="en-US" sz="2800" kern="1200" dirty="0"/>
        </a:p>
      </dsp:txBody>
      <dsp:txXfrm>
        <a:off x="0" y="2939228"/>
        <a:ext cx="8143875" cy="21610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F53EE-E576-4BDF-AEE8-7F308F2EC6A1}">
      <dsp:nvSpPr>
        <dsp:cNvPr id="0" name=""/>
        <dsp:cNvSpPr/>
      </dsp:nvSpPr>
      <dsp:spPr>
        <a:xfrm>
          <a:off x="0" y="2282"/>
          <a:ext cx="6171948" cy="115674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89262A-E669-4D4D-BD98-66EF031B5AAF}">
      <dsp:nvSpPr>
        <dsp:cNvPr id="0" name=""/>
        <dsp:cNvSpPr/>
      </dsp:nvSpPr>
      <dsp:spPr>
        <a:xfrm>
          <a:off x="349915" y="262549"/>
          <a:ext cx="636209" cy="63620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FD1A93-5C82-4EC5-B4EF-7482F31C8E6F}">
      <dsp:nvSpPr>
        <dsp:cNvPr id="0" name=""/>
        <dsp:cNvSpPr/>
      </dsp:nvSpPr>
      <dsp:spPr>
        <a:xfrm>
          <a:off x="1336039" y="2282"/>
          <a:ext cx="4835908" cy="1156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422" tIns="122422" rIns="122422" bIns="122422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Search for grants that is in alignment with your organization’s profile</a:t>
          </a:r>
        </a:p>
      </dsp:txBody>
      <dsp:txXfrm>
        <a:off x="1336039" y="2282"/>
        <a:ext cx="4835908" cy="1156744"/>
      </dsp:txXfrm>
    </dsp:sp>
    <dsp:sp modelId="{DEA6BB22-3BAB-43B1-8401-23B18BB05EDD}">
      <dsp:nvSpPr>
        <dsp:cNvPr id="0" name=""/>
        <dsp:cNvSpPr/>
      </dsp:nvSpPr>
      <dsp:spPr>
        <a:xfrm>
          <a:off x="0" y="1448212"/>
          <a:ext cx="6171948" cy="115674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7778B4-1713-4D89-B9DB-4450E98A8F57}">
      <dsp:nvSpPr>
        <dsp:cNvPr id="0" name=""/>
        <dsp:cNvSpPr/>
      </dsp:nvSpPr>
      <dsp:spPr>
        <a:xfrm>
          <a:off x="349915" y="1708480"/>
          <a:ext cx="636209" cy="63620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A4602F-21AD-4F33-A34C-8D62800DF667}">
      <dsp:nvSpPr>
        <dsp:cNvPr id="0" name=""/>
        <dsp:cNvSpPr/>
      </dsp:nvSpPr>
      <dsp:spPr>
        <a:xfrm>
          <a:off x="1336039" y="1448212"/>
          <a:ext cx="4835908" cy="1156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422" tIns="122422" rIns="122422" bIns="122422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Write the grants for your organization</a:t>
          </a:r>
        </a:p>
      </dsp:txBody>
      <dsp:txXfrm>
        <a:off x="1336039" y="1448212"/>
        <a:ext cx="4835908" cy="1156744"/>
      </dsp:txXfrm>
    </dsp:sp>
    <dsp:sp modelId="{85D17E55-CEEA-419E-9A34-4A8AD7886BD1}">
      <dsp:nvSpPr>
        <dsp:cNvPr id="0" name=""/>
        <dsp:cNvSpPr/>
      </dsp:nvSpPr>
      <dsp:spPr>
        <a:xfrm>
          <a:off x="0" y="2894143"/>
          <a:ext cx="6171948" cy="115674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E970DD-903D-4188-924F-6631D11128D9}">
      <dsp:nvSpPr>
        <dsp:cNvPr id="0" name=""/>
        <dsp:cNvSpPr/>
      </dsp:nvSpPr>
      <dsp:spPr>
        <a:xfrm>
          <a:off x="349915" y="3154410"/>
          <a:ext cx="636209" cy="63620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CE44EE-F4A2-4893-8368-0E5C7A268ADA}">
      <dsp:nvSpPr>
        <dsp:cNvPr id="0" name=""/>
        <dsp:cNvSpPr/>
      </dsp:nvSpPr>
      <dsp:spPr>
        <a:xfrm>
          <a:off x="1336039" y="2894143"/>
          <a:ext cx="4835908" cy="1156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422" tIns="122422" rIns="122422" bIns="122422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Strategize with your organization to achieve your revenue goals</a:t>
          </a:r>
        </a:p>
      </dsp:txBody>
      <dsp:txXfrm>
        <a:off x="1336039" y="2894143"/>
        <a:ext cx="4835908" cy="1156744"/>
      </dsp:txXfrm>
    </dsp:sp>
    <dsp:sp modelId="{40CCF3C5-1726-49F7-BFFB-CAF56EFE2B5B}">
      <dsp:nvSpPr>
        <dsp:cNvPr id="0" name=""/>
        <dsp:cNvSpPr/>
      </dsp:nvSpPr>
      <dsp:spPr>
        <a:xfrm>
          <a:off x="0" y="4340073"/>
          <a:ext cx="6171948" cy="115674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F623E5-3B16-4828-87FB-720B9B131D37}">
      <dsp:nvSpPr>
        <dsp:cNvPr id="0" name=""/>
        <dsp:cNvSpPr/>
      </dsp:nvSpPr>
      <dsp:spPr>
        <a:xfrm>
          <a:off x="349915" y="4600340"/>
          <a:ext cx="636209" cy="63620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54333C-023C-4EA4-BAF2-38E38CEE662B}">
      <dsp:nvSpPr>
        <dsp:cNvPr id="0" name=""/>
        <dsp:cNvSpPr/>
      </dsp:nvSpPr>
      <dsp:spPr>
        <a:xfrm>
          <a:off x="1336039" y="4340073"/>
          <a:ext cx="4835908" cy="1156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422" tIns="122422" rIns="122422" bIns="122422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Provide flexible professional fees to ensure affordability and profitability</a:t>
          </a:r>
        </a:p>
      </dsp:txBody>
      <dsp:txXfrm>
        <a:off x="1336039" y="4340073"/>
        <a:ext cx="4835908" cy="11567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426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426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4/20/2023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15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4/20/2023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565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997973"/>
            <a:ext cx="8404122" cy="49849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4/20/2023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119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4/20/2023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286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4/20/2023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055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12793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5383" y="2128684"/>
            <a:ext cx="5304417" cy="38444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28684"/>
            <a:ext cx="5219700" cy="38444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4/20/2023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594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87" y="929148"/>
            <a:ext cx="10640005" cy="7615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4" y="1681163"/>
            <a:ext cx="5282192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5384" y="2505075"/>
            <a:ext cx="5282192" cy="342377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237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4/20/2023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636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4/20/2023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609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4/20/2023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23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426" y="781665"/>
            <a:ext cx="4093599" cy="122345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8258" y="2315497"/>
            <a:ext cx="4093599" cy="35534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4/20/2023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430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342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342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4/20/2023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900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3710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93126"/>
            <a:ext cx="10691265" cy="3636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925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2F3E8B1C-86EF-43CF-8304-249481088644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5383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433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01" r:id="rId5"/>
    <p:sldLayoutId id="2147483706" r:id="rId6"/>
    <p:sldLayoutId id="2147483702" r:id="rId7"/>
    <p:sldLayoutId id="2147483703" r:id="rId8"/>
    <p:sldLayoutId id="2147483704" r:id="rId9"/>
    <p:sldLayoutId id="2147483705" r:id="rId10"/>
    <p:sldLayoutId id="214748370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85CB65D0-496F-4797-A015-C85839E35D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02A15F-113A-5B35-C47B-20FF12304DD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757" b="2288"/>
          <a:stretch/>
        </p:blipFill>
        <p:spPr>
          <a:xfrm>
            <a:off x="1" y="10"/>
            <a:ext cx="12192000" cy="6857989"/>
          </a:xfrm>
          <a:prstGeom prst="rect">
            <a:avLst/>
          </a:prstGeom>
        </p:spPr>
      </p:pic>
      <p:sp>
        <p:nvSpPr>
          <p:cNvPr id="16" name="Rectangle 10">
            <a:extLst>
              <a:ext uri="{FF2B5EF4-FFF2-40B4-BE49-F238E27FC236}">
                <a16:creationId xmlns:a16="http://schemas.microsoft.com/office/drawing/2014/main" id="{95D2C779-8883-4E5F-A170-0F464918C1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307" y="990598"/>
            <a:ext cx="12188952" cy="4745182"/>
          </a:xfrm>
          <a:prstGeom prst="rect">
            <a:avLst/>
          </a:prstGeom>
          <a:gradFill>
            <a:gsLst>
              <a:gs pos="35000">
                <a:srgbClr val="000000">
                  <a:alpha val="41000"/>
                </a:srgbClr>
              </a:gs>
              <a:gs pos="0">
                <a:srgbClr val="000000">
                  <a:alpha val="0"/>
                </a:srgbClr>
              </a:gs>
              <a:gs pos="47744">
                <a:srgbClr val="000000">
                  <a:alpha val="51000"/>
                </a:srgbClr>
              </a:gs>
              <a:gs pos="70000">
                <a:srgbClr val="000000">
                  <a:alpha val="37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A16877-5397-6E08-F2E8-B07366C0B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3541" y="990599"/>
            <a:ext cx="5619054" cy="4849091"/>
          </a:xfrm>
        </p:spPr>
        <p:txBody>
          <a:bodyPr anchor="ctr">
            <a:norm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</a:rPr>
              <a:t>Preparing your organization for Grants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05BC54-D298-BFBD-55BE-07C4D23E6B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12865" y="1447799"/>
            <a:ext cx="2688912" cy="4076699"/>
          </a:xfrm>
        </p:spPr>
        <p:txBody>
          <a:bodyPr anchor="ctr">
            <a:normAutofit/>
          </a:bodyPr>
          <a:lstStyle/>
          <a:p>
            <a:pPr algn="l"/>
            <a:r>
              <a:rPr lang="en-US" sz="2000" b="1" dirty="0">
                <a:solidFill>
                  <a:srgbClr val="FFFFFF"/>
                </a:solidFill>
              </a:rPr>
              <a:t> PREPARED BY NEAL WAUGH</a:t>
            </a:r>
          </a:p>
          <a:p>
            <a:pPr algn="l"/>
            <a:r>
              <a:rPr lang="en-US" sz="2000" b="1" dirty="0">
                <a:solidFill>
                  <a:srgbClr val="FFFFFF"/>
                </a:solidFill>
              </a:rPr>
              <a:t>   BA, MSC, Ed.D. (Expected completion 2024).</a:t>
            </a:r>
          </a:p>
          <a:p>
            <a:pPr algn="l"/>
            <a:r>
              <a:rPr lang="en-US" sz="2000" b="1" dirty="0">
                <a:solidFill>
                  <a:srgbClr val="FFFFFF"/>
                </a:solidFill>
              </a:rPr>
              <a:t>      Value Solutions Financial Services</a:t>
            </a:r>
          </a:p>
          <a:p>
            <a:pPr algn="l"/>
            <a:r>
              <a:rPr lang="en-US" b="1" dirty="0">
                <a:solidFill>
                  <a:srgbClr val="FFFFFF"/>
                </a:solidFill>
              </a:rPr>
              <a:t>www.vsfconsult.com</a:t>
            </a:r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7" name="Straight Connector 12">
            <a:extLst>
              <a:ext uri="{FF2B5EF4-FFF2-40B4-BE49-F238E27FC236}">
                <a16:creationId xmlns:a16="http://schemas.microsoft.com/office/drawing/2014/main" id="{BD96A694-258D-4418-A83C-B9BA72FD4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115300" y="1780927"/>
            <a:ext cx="0" cy="3390901"/>
          </a:xfrm>
          <a:prstGeom prst="line">
            <a:avLst/>
          </a:prstGeom>
          <a:ln w="44450">
            <a:solidFill>
              <a:srgbClr val="FFFFFF"/>
            </a:solidFill>
          </a:ln>
          <a:effectLst>
            <a:outerShdw blurRad="50800" dist="38100" dir="2700000" sx="88000" sy="88000" algn="tl" rotWithShape="0">
              <a:prstClr val="black">
                <a:alpha val="26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064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7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9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6" name="Rectangle 11">
            <a:extLst>
              <a:ext uri="{FF2B5EF4-FFF2-40B4-BE49-F238E27FC236}">
                <a16:creationId xmlns:a16="http://schemas.microsoft.com/office/drawing/2014/main" id="{660EB578-C970-4186-B93C-45851BBC6E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Picture 3" descr="Graph on document with pen">
            <a:extLst>
              <a:ext uri="{FF2B5EF4-FFF2-40B4-BE49-F238E27FC236}">
                <a16:creationId xmlns:a16="http://schemas.microsoft.com/office/drawing/2014/main" id="{F56DD317-64D2-29C6-59B2-07DE7E992F3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189" r="19470" b="2"/>
          <a:stretch/>
        </p:blipFill>
        <p:spPr>
          <a:xfrm>
            <a:off x="20" y="-17929"/>
            <a:ext cx="4500543" cy="6875929"/>
          </a:xfrm>
          <a:prstGeom prst="rect">
            <a:avLst/>
          </a:prstGeom>
        </p:spPr>
      </p:pic>
      <p:cxnSp>
        <p:nvCxnSpPr>
          <p:cNvPr id="21" name="Straight Connector 13">
            <a:extLst>
              <a:ext uri="{FF2B5EF4-FFF2-40B4-BE49-F238E27FC236}">
                <a16:creationId xmlns:a16="http://schemas.microsoft.com/office/drawing/2014/main" id="{CDF57B02-07BB-407B-BB36-06D9C64A67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15000" y="738013"/>
            <a:ext cx="56769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6855964-C920-48EB-8804-74291211C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15000" y="6134100"/>
            <a:ext cx="56769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C6C7093-0025-915C-AC74-A451628BA803}"/>
              </a:ext>
            </a:extLst>
          </p:cNvPr>
          <p:cNvSpPr txBox="1"/>
          <p:nvPr/>
        </p:nvSpPr>
        <p:spPr>
          <a:xfrm>
            <a:off x="5715001" y="1771650"/>
            <a:ext cx="4772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  <p:graphicFrame>
        <p:nvGraphicFramePr>
          <p:cNvPr id="23" name="TextBox 1">
            <a:extLst>
              <a:ext uri="{FF2B5EF4-FFF2-40B4-BE49-F238E27FC236}">
                <a16:creationId xmlns:a16="http://schemas.microsoft.com/office/drawing/2014/main" id="{BA362C29-6D35-36C1-0F93-FFF8BA2B3D78}"/>
              </a:ext>
            </a:extLst>
          </p:cNvPr>
          <p:cNvGraphicFramePr/>
          <p:nvPr/>
        </p:nvGraphicFramePr>
        <p:xfrm>
          <a:off x="4629150" y="752127"/>
          <a:ext cx="8143875" cy="5155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78120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Illuminated San Francisco City Hall">
            <a:extLst>
              <a:ext uri="{FF2B5EF4-FFF2-40B4-BE49-F238E27FC236}">
                <a16:creationId xmlns:a16="http://schemas.microsoft.com/office/drawing/2014/main" id="{FD6E1D43-B724-BA43-9ED0-84FA17ED7AB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945" r="16854" b="-1"/>
          <a:stretch/>
        </p:blipFill>
        <p:spPr>
          <a:xfrm>
            <a:off x="21" y="10"/>
            <a:ext cx="4929168" cy="6857984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2E57F3D-33BE-4306-87E6-245763719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153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2546F2D-2E19-CDA3-19D2-B71ABF1FD670}"/>
              </a:ext>
            </a:extLst>
          </p:cNvPr>
          <p:cNvSpPr txBox="1"/>
          <p:nvPr/>
        </p:nvSpPr>
        <p:spPr>
          <a:xfrm>
            <a:off x="4929190" y="985843"/>
            <a:ext cx="7829548" cy="5392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sz="2400" b="1" dirty="0"/>
              <a:t>Registering with the Federal Government for Grants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66C529-B81C-7A87-C715-2662B4334535}"/>
              </a:ext>
            </a:extLst>
          </p:cNvPr>
          <p:cNvSpPr txBox="1"/>
          <p:nvPr/>
        </p:nvSpPr>
        <p:spPr>
          <a:xfrm>
            <a:off x="5229225" y="1814514"/>
            <a:ext cx="49148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Registering your non-profit with the Federal Government will afford access to a wide and substantial base of grant funds.</a:t>
            </a:r>
          </a:p>
        </p:txBody>
      </p:sp>
    </p:spTree>
    <p:extLst>
      <p:ext uri="{BB962C8B-B14F-4D97-AF65-F5344CB8AC3E}">
        <p14:creationId xmlns:p14="http://schemas.microsoft.com/office/powerpoint/2010/main" val="846497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3A4D09-BAF9-7EC5-2A8B-6B25EBBB0C09}"/>
              </a:ext>
            </a:extLst>
          </p:cNvPr>
          <p:cNvSpPr txBox="1"/>
          <p:nvPr/>
        </p:nvSpPr>
        <p:spPr>
          <a:xfrm>
            <a:off x="695324" y="901701"/>
            <a:ext cx="3914776" cy="397726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4000" b="1" kern="1200" cap="all" spc="3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Services we offer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BFD5B9F-5FB6-467D-83D5-DF82F19073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5240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25FCCFFF-E9AC-07AC-5F74-AA1AD47BC0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101057"/>
              </p:ext>
            </p:extLst>
          </p:nvPr>
        </p:nvGraphicFramePr>
        <p:xfrm>
          <a:off x="5219952" y="723900"/>
          <a:ext cx="6171948" cy="5499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6035343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AnalogousFromDarkSeedLeftStep">
      <a:dk1>
        <a:srgbClr val="000000"/>
      </a:dk1>
      <a:lt1>
        <a:srgbClr val="FFFFFF"/>
      </a:lt1>
      <a:dk2>
        <a:srgbClr val="2F201B"/>
      </a:dk2>
      <a:lt2>
        <a:srgbClr val="F1F0F3"/>
      </a:lt2>
      <a:accent1>
        <a:srgbClr val="9BA842"/>
      </a:accent1>
      <a:accent2>
        <a:srgbClr val="B18E3B"/>
      </a:accent2>
      <a:accent3>
        <a:srgbClr val="C36F4D"/>
      </a:accent3>
      <a:accent4>
        <a:srgbClr val="B13B4A"/>
      </a:accent4>
      <a:accent5>
        <a:srgbClr val="C34D8D"/>
      </a:accent5>
      <a:accent6>
        <a:srgbClr val="B13BAD"/>
      </a:accent6>
      <a:hlink>
        <a:srgbClr val="C04272"/>
      </a:hlink>
      <a:folHlink>
        <a:srgbClr val="7F7F7F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135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Calisto MT</vt:lpstr>
      <vt:lpstr>Univers Condensed</vt:lpstr>
      <vt:lpstr>Wingdings</vt:lpstr>
      <vt:lpstr>ChronicleVTI</vt:lpstr>
      <vt:lpstr>Preparing your organization for Grants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Preparing your organization for Grants</dc:title>
  <dc:creator>Neal Waugh</dc:creator>
  <cp:lastModifiedBy>Neal Waugh</cp:lastModifiedBy>
  <cp:revision>2</cp:revision>
  <dcterms:created xsi:type="dcterms:W3CDTF">2023-04-20T16:12:16Z</dcterms:created>
  <dcterms:modified xsi:type="dcterms:W3CDTF">2023-04-20T17:10:33Z</dcterms:modified>
</cp:coreProperties>
</file>