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AB013-B9D4-4D06-ACB0-C1A957295F0E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B010D-9C0F-4BE3-ADFA-F2C5DA47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6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PREPARED</a:t>
            </a:r>
            <a:r>
              <a:rPr lang="en-US" i="1" baseline="0" dirty="0" smtClean="0"/>
              <a:t> BY NEAL WAUGH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010D-9C0F-4BE3-ADFA-F2C5DA4748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20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1" dirty="0" smtClean="0"/>
              <a:t>COMMON MIISTAKES IN CHURCH BUILDING</a:t>
            </a:r>
            <a:r>
              <a:rPr lang="en-US" b="0" i="1" baseline="0" dirty="0" smtClean="0"/>
              <a:t> PROGRAM</a:t>
            </a:r>
            <a:endParaRPr lang="en-US" b="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010D-9C0F-4BE3-ADFA-F2C5DA4748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6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</a:t>
            </a:r>
            <a:r>
              <a:rPr lang="en-US" baseline="0" dirty="0" smtClean="0"/>
              <a:t> assessment of the practicality of the proposed plan or project, including budgetary cost.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010D-9C0F-4BE3-ADFA-F2C5DA4748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0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738DDF-BAFD-48E8-AA75-AD4C647412A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918777-1F71-4808-9B73-BAF198B62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38DDF-BAFD-48E8-AA75-AD4C647412A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918777-1F71-4808-9B73-BAF198B62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38DDF-BAFD-48E8-AA75-AD4C647412A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918777-1F71-4808-9B73-BAF198B62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38DDF-BAFD-48E8-AA75-AD4C647412A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918777-1F71-4808-9B73-BAF198B62E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38DDF-BAFD-48E8-AA75-AD4C647412A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918777-1F71-4808-9B73-BAF198B62E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38DDF-BAFD-48E8-AA75-AD4C647412A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918777-1F71-4808-9B73-BAF198B62E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38DDF-BAFD-48E8-AA75-AD4C647412A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918777-1F71-4808-9B73-BAF198B62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38DDF-BAFD-48E8-AA75-AD4C647412A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918777-1F71-4808-9B73-BAF198B62EF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38DDF-BAFD-48E8-AA75-AD4C647412A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918777-1F71-4808-9B73-BAF198B62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E738DDF-BAFD-48E8-AA75-AD4C647412A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918777-1F71-4808-9B73-BAF198B62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738DDF-BAFD-48E8-AA75-AD4C647412A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918777-1F71-4808-9B73-BAF198B62E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738DDF-BAFD-48E8-AA75-AD4C647412A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4918777-1F71-4808-9B73-BAF198B62EF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676400"/>
            <a:ext cx="8534400" cy="18288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PROPER STEPS TO CHURCH</a:t>
            </a:r>
            <a:br>
              <a:rPr lang="en-US" dirty="0" smtClean="0"/>
            </a:br>
            <a:r>
              <a:rPr lang="en-US" dirty="0" smtClean="0"/>
              <a:t>BUILDING &amp; RENOVATION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200" y="3962400"/>
            <a:ext cx="8077200" cy="1077511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8000" dirty="0" smtClean="0">
                <a:solidFill>
                  <a:srgbClr val="FFFF00"/>
                </a:solidFill>
              </a:rPr>
              <a:t>HOW TO AVOID COSTLY MISTAKES</a:t>
            </a:r>
          </a:p>
          <a:p>
            <a:r>
              <a:rPr lang="en-US" sz="8000" dirty="0" smtClean="0">
                <a:solidFill>
                  <a:srgbClr val="FFFF00"/>
                </a:solidFill>
              </a:rPr>
              <a:t> PRESENTED BY:</a:t>
            </a:r>
          </a:p>
          <a:p>
            <a:r>
              <a:rPr lang="en-US" sz="8000" dirty="0" smtClean="0">
                <a:solidFill>
                  <a:srgbClr val="FFFF00"/>
                </a:solidFill>
              </a:rPr>
              <a:t> NEAL WAUGH PROJECT MANAGEMENT CONSULTANT </a:t>
            </a:r>
            <a:endParaRPr lang="en-US" sz="8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3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373" y="914401"/>
            <a:ext cx="9144000" cy="461664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b="1" i="1" dirty="0" smtClean="0"/>
              <a:t>                   </a:t>
            </a:r>
            <a:r>
              <a:rPr lang="en-US" sz="2400" b="1" i="1" dirty="0" smtClean="0"/>
              <a:t>COMMON MIISTAKES IN CHURCH BUILDING PROGRAMS</a:t>
            </a:r>
          </a:p>
          <a:p>
            <a:endParaRPr lang="en-US" b="1" i="1" dirty="0" smtClean="0"/>
          </a:p>
          <a:p>
            <a:pPr marL="1714500" lvl="3" indent="-342900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rgbClr val="FFC000"/>
                </a:solidFill>
              </a:rPr>
              <a:t> </a:t>
            </a:r>
            <a:r>
              <a:rPr lang="en-US" sz="2800" b="1" i="1" dirty="0" smtClean="0">
                <a:solidFill>
                  <a:srgbClr val="FFC000"/>
                </a:solidFill>
              </a:rPr>
              <a:t>Failure to count the cost</a:t>
            </a:r>
          </a:p>
          <a:p>
            <a:pPr lvl="3"/>
            <a:endParaRPr lang="en-US" sz="2800" b="1" i="1" dirty="0" smtClean="0"/>
          </a:p>
          <a:p>
            <a:pPr marL="1714500" lvl="3" indent="-342900">
              <a:buFont typeface="Arial" pitchFamily="34" charset="0"/>
              <a:buChar char="•"/>
            </a:pPr>
            <a:r>
              <a:rPr lang="en-US" sz="2800" b="1" i="1" dirty="0" smtClean="0"/>
              <a:t> </a:t>
            </a:r>
            <a:r>
              <a:rPr lang="en-US" sz="2800" b="1" i="1" dirty="0" smtClean="0">
                <a:solidFill>
                  <a:srgbClr val="FFC000"/>
                </a:solidFill>
              </a:rPr>
              <a:t>Choosing the wrong professional to initiate the project</a:t>
            </a:r>
          </a:p>
          <a:p>
            <a:pPr lvl="3"/>
            <a:endParaRPr lang="en-US" sz="2800" b="1" i="1" dirty="0">
              <a:solidFill>
                <a:srgbClr val="FFC000"/>
              </a:solidFill>
            </a:endParaRPr>
          </a:p>
          <a:p>
            <a:pPr marL="1657350" lvl="3" indent="-285750">
              <a:buFont typeface="Arial" pitchFamily="34" charset="0"/>
              <a:buChar char="•"/>
            </a:pPr>
            <a:r>
              <a:rPr lang="en-US" sz="2800" b="1" i="1" dirty="0" smtClean="0">
                <a:solidFill>
                  <a:srgbClr val="FFC000"/>
                </a:solidFill>
              </a:rPr>
              <a:t>   Not conducting a feasibility study</a:t>
            </a:r>
          </a:p>
          <a:p>
            <a:pPr lvl="3"/>
            <a:endParaRPr lang="en-US" sz="2800" b="1" i="1" dirty="0" smtClean="0">
              <a:solidFill>
                <a:srgbClr val="FFC000"/>
              </a:solidFill>
            </a:endParaRPr>
          </a:p>
          <a:p>
            <a:pPr marL="1657350" lvl="3" indent="-285750">
              <a:buFont typeface="Arial" pitchFamily="34" charset="0"/>
              <a:buChar char="•"/>
            </a:pPr>
            <a:r>
              <a:rPr lang="en-US" sz="2800" b="1" i="1" dirty="0" smtClean="0">
                <a:solidFill>
                  <a:srgbClr val="FFC000"/>
                </a:solidFill>
              </a:rPr>
              <a:t>  Not following the sequence process. </a:t>
            </a:r>
            <a:r>
              <a:rPr lang="en-US" sz="2800" b="1" i="1" baseline="0" dirty="0" smtClean="0">
                <a:solidFill>
                  <a:srgbClr val="FFC000"/>
                </a:solidFill>
              </a:rPr>
              <a:t>                           </a:t>
            </a:r>
          </a:p>
          <a:p>
            <a:r>
              <a:rPr lang="en-US" sz="2800" b="1" i="1" dirty="0">
                <a:solidFill>
                  <a:srgbClr val="FFC000"/>
                </a:solidFill>
              </a:rPr>
              <a:t> </a:t>
            </a:r>
            <a:r>
              <a:rPr lang="en-US" sz="2800" b="1" i="1" dirty="0" smtClean="0">
                <a:solidFill>
                  <a:srgbClr val="FFC000"/>
                </a:solidFill>
              </a:rPr>
              <a:t>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5038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28601"/>
            <a:ext cx="63246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 smtClean="0"/>
              <a:t>                   WHAT IS A FEASIBILITY STUDY?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219200" y="2967335"/>
            <a:ext cx="6324600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C000"/>
                </a:solidFill>
              </a:rPr>
              <a:t>An</a:t>
            </a:r>
            <a:r>
              <a:rPr lang="en-US" sz="2400" b="1" i="1" baseline="0" dirty="0" smtClean="0">
                <a:solidFill>
                  <a:srgbClr val="FFC000"/>
                </a:solidFill>
              </a:rPr>
              <a:t> assessment of the practicality of the</a:t>
            </a:r>
            <a:r>
              <a:rPr lang="en-US" sz="2400" b="1" i="1" dirty="0">
                <a:solidFill>
                  <a:srgbClr val="FFC000"/>
                </a:solidFill>
              </a:rPr>
              <a:t>  </a:t>
            </a:r>
            <a:r>
              <a:rPr lang="en-US" sz="2400" b="1" i="1" dirty="0" smtClean="0">
                <a:solidFill>
                  <a:srgbClr val="FFC000"/>
                </a:solidFill>
              </a:rPr>
              <a:t>proposed plan or project, including the budgetary cost.</a:t>
            </a:r>
            <a:r>
              <a:rPr lang="en-US" sz="2400" b="1" i="1" baseline="0" dirty="0" smtClean="0">
                <a:solidFill>
                  <a:srgbClr val="FFC000"/>
                </a:solidFill>
              </a:rPr>
              <a:t>   </a:t>
            </a:r>
            <a:endParaRPr lang="en-US" sz="24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78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362200"/>
            <a:ext cx="7315200" cy="28956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109728" indent="0">
              <a:buNone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FFC000"/>
                </a:solidFill>
              </a:rPr>
              <a:t>Current Ministry Programs and their needs as it relates  to the building project.</a:t>
            </a:r>
          </a:p>
          <a:p>
            <a:pPr>
              <a:buFont typeface="Arial" pitchFamily="34" charset="0"/>
              <a:buChar char="•"/>
            </a:pPr>
            <a:endParaRPr lang="en-US" sz="2800" i="1" dirty="0">
              <a:solidFill>
                <a:srgbClr val="FFC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FFC000"/>
                </a:solidFill>
              </a:rPr>
              <a:t>Future Ministry Programs and their needs as it relates to the building project.</a:t>
            </a:r>
            <a:endParaRPr lang="en-US" sz="2800" i="1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274638"/>
            <a:ext cx="73152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             NEEDS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8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09801"/>
            <a:ext cx="8001000" cy="35814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i="1" dirty="0" smtClean="0">
                <a:solidFill>
                  <a:srgbClr val="FFC000"/>
                </a:solidFill>
              </a:rPr>
              <a:t>Determine realistically what the church can afford to spend, before embarking on a building project.</a:t>
            </a:r>
          </a:p>
          <a:p>
            <a:endParaRPr lang="en-US" i="1" dirty="0">
              <a:solidFill>
                <a:srgbClr val="FFC000"/>
              </a:solidFill>
            </a:endParaRPr>
          </a:p>
          <a:p>
            <a:r>
              <a:rPr lang="en-US" i="1" dirty="0" smtClean="0">
                <a:solidFill>
                  <a:srgbClr val="FFC000"/>
                </a:solidFill>
              </a:rPr>
              <a:t>The architectural design should conform to your budget, not the converse. 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               COUNT THE 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6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05001"/>
            <a:ext cx="8077200" cy="3810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</a:t>
            </a:r>
            <a:r>
              <a:rPr lang="en-US" i="1" dirty="0" smtClean="0">
                <a:solidFill>
                  <a:srgbClr val="FFC000"/>
                </a:solidFill>
              </a:rPr>
              <a:t>What are the zoning requirements for the area ?</a:t>
            </a:r>
          </a:p>
          <a:p>
            <a:endParaRPr lang="en-US" i="1" dirty="0">
              <a:solidFill>
                <a:srgbClr val="FFC000"/>
              </a:solidFill>
            </a:endParaRPr>
          </a:p>
          <a:p>
            <a:r>
              <a:rPr lang="en-US" i="1" dirty="0" smtClean="0">
                <a:solidFill>
                  <a:srgbClr val="FFC000"/>
                </a:solidFill>
              </a:rPr>
              <a:t> Are  there adequate utilities and infrastructure to  support the new building, such as septic system ?</a:t>
            </a:r>
          </a:p>
          <a:p>
            <a:endParaRPr lang="en-US" i="1" dirty="0">
              <a:solidFill>
                <a:srgbClr val="FFC000"/>
              </a:solidFill>
            </a:endParaRPr>
          </a:p>
          <a:p>
            <a:r>
              <a:rPr lang="en-US" i="1" dirty="0" smtClean="0">
                <a:solidFill>
                  <a:srgbClr val="FFC000"/>
                </a:solidFill>
              </a:rPr>
              <a:t>Is there a need for site improvements to  support the building project?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              LAND FEASIBILITY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04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057401"/>
            <a:ext cx="8001000" cy="36576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i="1" dirty="0" smtClean="0"/>
              <a:t> </a:t>
            </a:r>
            <a:r>
              <a:rPr lang="en-US" b="1" i="1" dirty="0" smtClean="0">
                <a:solidFill>
                  <a:srgbClr val="FFC000"/>
                </a:solidFill>
              </a:rPr>
              <a:t>It is vitally important, that the congregation be in prayer for the smooth and efficient running of the project.</a:t>
            </a:r>
          </a:p>
          <a:p>
            <a:endParaRPr lang="en-US" b="1" i="1" dirty="0">
              <a:solidFill>
                <a:srgbClr val="FFC000"/>
              </a:solidFill>
            </a:endParaRPr>
          </a:p>
          <a:p>
            <a:r>
              <a:rPr lang="en-US" b="1" i="1" dirty="0" smtClean="0">
                <a:solidFill>
                  <a:srgbClr val="FFC000"/>
                </a:solidFill>
              </a:rPr>
              <a:t>And that a Spirit of  Unity and common objective for the glory of God.  </a:t>
            </a:r>
            <a:endParaRPr lang="en-US" b="1" i="1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               SPIRITUAL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3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481329"/>
            <a:ext cx="7924800" cy="446227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2400" i="1" dirty="0">
                <a:solidFill>
                  <a:srgbClr val="FFC000"/>
                </a:solidFill>
              </a:rPr>
              <a:t> </a:t>
            </a:r>
            <a:r>
              <a:rPr lang="en-US" sz="2400" b="1" i="1" dirty="0" smtClean="0">
                <a:solidFill>
                  <a:srgbClr val="FFC000"/>
                </a:solidFill>
              </a:rPr>
              <a:t>Delivering project on time</a:t>
            </a:r>
          </a:p>
          <a:p>
            <a:endParaRPr lang="en-US" sz="2400" b="1" i="1" dirty="0">
              <a:solidFill>
                <a:srgbClr val="FFC000"/>
              </a:solidFill>
            </a:endParaRPr>
          </a:p>
          <a:p>
            <a:r>
              <a:rPr lang="en-US" sz="2400" b="1" i="1" dirty="0" smtClean="0">
                <a:solidFill>
                  <a:srgbClr val="FFC000"/>
                </a:solidFill>
              </a:rPr>
              <a:t> Avoiding cost overruns</a:t>
            </a:r>
          </a:p>
          <a:p>
            <a:endParaRPr lang="en-US" sz="2400" b="1" i="1" dirty="0">
              <a:solidFill>
                <a:srgbClr val="FFC000"/>
              </a:solidFill>
            </a:endParaRPr>
          </a:p>
          <a:p>
            <a:r>
              <a:rPr lang="en-US" sz="2400" b="1" i="1" dirty="0" smtClean="0">
                <a:solidFill>
                  <a:srgbClr val="FFC000"/>
                </a:solidFill>
              </a:rPr>
              <a:t> Providing for building functionality</a:t>
            </a:r>
          </a:p>
          <a:p>
            <a:endParaRPr lang="en-US" sz="2400" b="1" i="1" dirty="0">
              <a:solidFill>
                <a:srgbClr val="FFC000"/>
              </a:solidFill>
            </a:endParaRPr>
          </a:p>
          <a:p>
            <a:r>
              <a:rPr lang="en-US" sz="2400" b="1" i="1" dirty="0" smtClean="0">
                <a:solidFill>
                  <a:srgbClr val="FFC000"/>
                </a:solidFill>
              </a:rPr>
              <a:t> Maximizing construction design with due cognizance of church growth.</a:t>
            </a:r>
          </a:p>
          <a:p>
            <a:endParaRPr lang="en-US" sz="2400" b="1" i="1" dirty="0">
              <a:solidFill>
                <a:srgbClr val="FFC000"/>
              </a:solidFill>
            </a:endParaRPr>
          </a:p>
          <a:p>
            <a:r>
              <a:rPr lang="en-US" sz="2400" b="1" i="1" dirty="0" smtClean="0">
                <a:solidFill>
                  <a:srgbClr val="FFC000"/>
                </a:solidFill>
              </a:rPr>
              <a:t> Earned value from the construction</a:t>
            </a:r>
          </a:p>
          <a:p>
            <a:endParaRPr lang="en-US" sz="2400" b="1" i="1" dirty="0">
              <a:solidFill>
                <a:srgbClr val="FFC000"/>
              </a:solidFill>
            </a:endParaRPr>
          </a:p>
          <a:p>
            <a:endParaRPr lang="en-US" sz="2400" b="1" i="1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         BENEFITS TO THIS APPROACH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30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109728" indent="0">
              <a:buNone/>
            </a:pPr>
            <a:r>
              <a:rPr lang="en-US" dirty="0" smtClean="0"/>
              <a:t> </a:t>
            </a:r>
          </a:p>
          <a:p>
            <a:r>
              <a:rPr lang="en-US" sz="2800" b="1" i="1" dirty="0" smtClean="0">
                <a:solidFill>
                  <a:srgbClr val="FFC000"/>
                </a:solidFill>
              </a:rPr>
              <a:t>The complexity and  financial exposure of a church building project  requires a project manager. </a:t>
            </a:r>
          </a:p>
          <a:p>
            <a:endParaRPr lang="en-US" sz="2800" b="1" i="1" dirty="0">
              <a:solidFill>
                <a:srgbClr val="FFC000"/>
              </a:solidFill>
            </a:endParaRPr>
          </a:p>
          <a:p>
            <a:endParaRPr lang="en-US" b="1" i="1" dirty="0" smtClean="0">
              <a:solidFill>
                <a:srgbClr val="FFC000"/>
              </a:solidFill>
            </a:endParaRPr>
          </a:p>
          <a:p>
            <a:r>
              <a:rPr lang="en-US" b="1" i="1" dirty="0">
                <a:solidFill>
                  <a:srgbClr val="FFC000"/>
                </a:solidFill>
              </a:rPr>
              <a:t> </a:t>
            </a:r>
            <a:r>
              <a:rPr lang="en-US" b="1" i="1" dirty="0" smtClean="0">
                <a:solidFill>
                  <a:srgbClr val="FFC000"/>
                </a:solidFill>
              </a:rPr>
              <a:t>            WWW. VSFCONSULT.COM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smtClean="0"/>
              <a:t>           NEED FOR A PROJECT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335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490</TotalTime>
  <Words>320</Words>
  <Application>Microsoft Office PowerPoint</Application>
  <PresentationFormat>On-screen Show (4:3)</PresentationFormat>
  <Paragraphs>61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PROPER STEPS TO CHURCH BUILDING &amp; RENOVATION</vt:lpstr>
      <vt:lpstr>PowerPoint Presentation</vt:lpstr>
      <vt:lpstr>PowerPoint Presentation</vt:lpstr>
      <vt:lpstr>              NEEDS ANALYSIS</vt:lpstr>
      <vt:lpstr>                COUNT THE COST</vt:lpstr>
      <vt:lpstr>               LAND FEASIBILITY</vt:lpstr>
      <vt:lpstr>                SPIRITUAL SUPPORT</vt:lpstr>
      <vt:lpstr>          BENEFITS TO THIS APPROACH  </vt:lpstr>
      <vt:lpstr>            NEED FOR A PROJECT MANAGER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 STEPS TO CHURCH BUILDING &amp; RENOVATION</dc:title>
  <dc:creator>DELL</dc:creator>
  <cp:lastModifiedBy>DELL</cp:lastModifiedBy>
  <cp:revision>27</cp:revision>
  <dcterms:created xsi:type="dcterms:W3CDTF">2019-01-24T15:27:13Z</dcterms:created>
  <dcterms:modified xsi:type="dcterms:W3CDTF">2019-06-13T19:05:39Z</dcterms:modified>
</cp:coreProperties>
</file>